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notesMasterIdLst>
    <p:notesMasterId r:id="rId10"/>
  </p:notesMasterIdLst>
  <p:handoutMasterIdLst>
    <p:handoutMasterId r:id="rId11"/>
  </p:handoutMasterIdLst>
  <p:sldIdLst>
    <p:sldId id="275" r:id="rId2"/>
    <p:sldId id="272" r:id="rId3"/>
    <p:sldId id="286" r:id="rId4"/>
    <p:sldId id="287" r:id="rId5"/>
    <p:sldId id="279" r:id="rId6"/>
    <p:sldId id="271" r:id="rId7"/>
    <p:sldId id="290" r:id="rId8"/>
    <p:sldId id="280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123A"/>
    <a:srgbClr val="080808"/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81" autoAdjust="0"/>
  </p:normalViewPr>
  <p:slideViewPr>
    <p:cSldViewPr>
      <p:cViewPr varScale="1">
        <p:scale>
          <a:sx n="67" d="100"/>
          <a:sy n="67" d="100"/>
        </p:scale>
        <p:origin x="43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2702D97-B548-4233-B60A-0A1549CE0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1032CB9-8844-4616-9EC1-0FBEAE43F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10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1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9108074 w 5760"/>
                <a:gd name="T3" fmla="*/ 0 h 528"/>
                <a:gd name="T4" fmla="*/ 9108074 w 5760"/>
                <a:gd name="T5" fmla="*/ 838869 h 528"/>
                <a:gd name="T6" fmla="*/ 7590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Полилиния 18"/>
            <p:cNvGrpSpPr>
              <a:grpSpLocks/>
            </p:cNvGrpSpPr>
            <p:nvPr/>
          </p:nvGrpSpPr>
          <p:grpSpPr bwMode="auto">
            <a:xfrm>
              <a:off x="-6686" y="4875025"/>
              <a:ext cx="9156783" cy="1996274"/>
              <a:chOff x="-6096" y="4992624"/>
              <a:chExt cx="9156192" cy="1877568"/>
            </a:xfrm>
          </p:grpSpPr>
          <p:pic>
            <p:nvPicPr>
              <p:cNvPr id="11" name="Полилиния 18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-6096" y="4992624"/>
                <a:ext cx="9156192" cy="18775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Text Box 12"/>
              <p:cNvSpPr txBox="1">
                <a:spLocks noChangeArrowheads="1"/>
              </p:cNvSpPr>
              <p:nvPr/>
            </p:nvSpPr>
            <p:spPr bwMode="auto">
              <a:xfrm>
                <a:off x="0" y="5000625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>
                  <a:solidFill>
                    <a:srgbClr val="FFFFFF"/>
                  </a:solidFill>
                  <a:latin typeface="Lucida Sans Unicode" pitchFamily="34" charset="0"/>
                </a:endParaRPr>
              </a:p>
            </p:txBody>
          </p:sp>
        </p:grpSp>
        <p:cxnSp>
          <p:nvCxnSpPr>
            <p:cNvPr id="10" name="Прямая соединительная линия 1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3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E13221B-A482-40C4-9A6E-8167E6DCCB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88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5E377-A213-49C3-8B97-59AA8DB81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10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Нашивка 11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2B674B-CF6E-4033-BC31-D5BD226872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901C8C-48C0-4002-8371-BF2BBE9AC3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8EF811-3FD8-4317-B2E5-9969D0F24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669919-7E37-41D5-8229-DCB4285E57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42AC6-9BD5-494F-B6E4-0DB64EF2A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B847DE-D6CF-4B6A-B6FE-54771454D1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10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" name="Прямоугольный треугольник 15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16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Нашивка 1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9A0AD19-6E94-4EB2-BA92-524CA6995A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416C9-81F3-4D24-9C26-6AF7870509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ACBBD-B2ED-4F97-B00E-1CCC5F5EE2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096F2-ED2F-4C18-9964-A7644AFDAE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CD804627-2277-4B82-A2A3-EA44F706B1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49" r:id="rId2"/>
    <p:sldLayoutId id="2147483955" r:id="rId3"/>
    <p:sldLayoutId id="2147483956" r:id="rId4"/>
    <p:sldLayoutId id="2147483957" r:id="rId5"/>
    <p:sldLayoutId id="2147483958" r:id="rId6"/>
    <p:sldLayoutId id="2147483950" r:id="rId7"/>
    <p:sldLayoutId id="2147483959" r:id="rId8"/>
    <p:sldLayoutId id="2147483960" r:id="rId9"/>
    <p:sldLayoutId id="2147483951" r:id="rId10"/>
    <p:sldLayoutId id="2147483952" r:id="rId11"/>
    <p:sldLayoutId id="214748395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388" y="1557338"/>
            <a:ext cx="8280400" cy="1905000"/>
          </a:xfrm>
        </p:spPr>
        <p:txBody>
          <a:bodyPr/>
          <a:lstStyle/>
          <a:p>
            <a:pPr marR="0" algn="ctr" eaLnBrk="1" hangingPunct="1">
              <a:lnSpc>
                <a:spcPct val="90000"/>
              </a:lnSpc>
            </a:pPr>
            <a:r>
              <a:rPr lang="ru-RU" sz="5400" smtClean="0"/>
              <a:t>Дробные рациональные уравнения</a:t>
            </a:r>
          </a:p>
          <a:p>
            <a:pPr marR="0" algn="ctr" eaLnBrk="1" hangingPunct="1">
              <a:lnSpc>
                <a:spcPct val="90000"/>
              </a:lnSpc>
            </a:pPr>
            <a:endParaRPr lang="ru-RU" sz="4000" smtClean="0"/>
          </a:p>
        </p:txBody>
      </p:sp>
    </p:spTree>
  </p:cSld>
  <p:clrMapOvr>
    <a:masterClrMapping/>
  </p:clrMapOvr>
  <p:transition spd="slow" advTm="88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9925" y="92075"/>
            <a:ext cx="7426325" cy="1425575"/>
          </a:xfrm>
        </p:spPr>
      </p:pic>
      <p:sp>
        <p:nvSpPr>
          <p:cNvPr id="12291" name="Прямоугольник 5"/>
          <p:cNvSpPr>
            <a:spLocks noChangeArrowheads="1"/>
          </p:cNvSpPr>
          <p:nvPr/>
        </p:nvSpPr>
        <p:spPr bwMode="auto">
          <a:xfrm>
            <a:off x="179388" y="1628775"/>
            <a:ext cx="8785225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</a:t>
            </a:r>
          </a:p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 называется данное уравнение? Сколько корней имеет данное уравнение?</a:t>
            </a:r>
          </a:p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</a:t>
            </a:r>
          </a:p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Скажите, какой степени это уравнение? Сколько корней имеет данное уравнение?</a:t>
            </a:r>
            <a:r>
              <a:rPr lang="ru-RU" sz="24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</a:t>
            </a:r>
          </a:p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Скажите, какой степени это уравнение? Сколько корней имеет данное уравнение?</a:t>
            </a:r>
            <a:r>
              <a:rPr lang="ru-RU" sz="24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 </a:t>
            </a:r>
          </a:p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 называется данное уравнение? </a:t>
            </a: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2296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3860800"/>
            <a:ext cx="3744913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2298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1628775"/>
            <a:ext cx="27511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2300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2781300"/>
            <a:ext cx="27368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2302" name="Picture 1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4941888"/>
            <a:ext cx="3313112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9925" y="0"/>
            <a:ext cx="7426325" cy="1517650"/>
          </a:xfrm>
        </p:spPr>
      </p:pic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827088" y="1484313"/>
            <a:ext cx="7273925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z="2800"/>
              <a:t>Квадратное уравнение имеет 2 корня, если……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2800"/>
              <a:t>Квадратное уравнение имеет 2 равных корня (или ……. корень) , если……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2800"/>
              <a:t>Квадратное уравнение  не имеет  корней, если……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2800"/>
              <a:t>Область допустимых значений дробно-рационального уравнения это…..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800">
                <a:solidFill>
                  <a:srgbClr val="FF66FF"/>
                </a:solidFill>
              </a:rPr>
              <a:t>        </a:t>
            </a:r>
            <a:endParaRPr lang="ru-RU" sz="280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6275" y="19050"/>
            <a:ext cx="7419975" cy="1498600"/>
          </a:xfrm>
        </p:spPr>
      </p:pic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1116013" y="1593850"/>
            <a:ext cx="7488237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а) 2(1-х</a:t>
            </a:r>
            <a:r>
              <a:rPr lang="en-US" sz="2800">
                <a:cs typeface="Times New Roman" pitchFamily="18" charset="0"/>
              </a:rPr>
              <a:t>²</a:t>
            </a:r>
            <a:r>
              <a:rPr lang="ru-RU" sz="2800">
                <a:cs typeface="Times New Roman" pitchFamily="18" charset="0"/>
              </a:rPr>
              <a:t>) +</a:t>
            </a:r>
            <a:r>
              <a:rPr lang="ru-RU" sz="2800"/>
              <a:t>3х -4 =0; </a:t>
            </a:r>
            <a:endParaRPr lang="ru-RU" sz="280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б) </a:t>
            </a:r>
            <a:r>
              <a:rPr lang="ru-RU" sz="2800" u="sng"/>
              <a:t>х - 3</a:t>
            </a:r>
            <a:r>
              <a:rPr lang="ru-RU" sz="2800"/>
              <a:t>= </a:t>
            </a:r>
            <a:r>
              <a:rPr lang="ru-RU" sz="2800" u="sng"/>
              <a:t>х</a:t>
            </a:r>
            <a:r>
              <a:rPr lang="en-US" sz="2800" u="sng">
                <a:cs typeface="Times New Roman" pitchFamily="18" charset="0"/>
              </a:rPr>
              <a:t>²</a:t>
            </a:r>
            <a:r>
              <a:rPr lang="ru-RU" sz="2800" u="sng">
                <a:cs typeface="Times New Roman" pitchFamily="18" charset="0"/>
              </a:rPr>
              <a:t> - х +1</a:t>
            </a:r>
            <a:r>
              <a:rPr lang="ru-RU" sz="2800">
                <a:cs typeface="Times New Roman" pitchFamily="18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       4             2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в) </a:t>
            </a:r>
            <a:r>
              <a:rPr lang="ru-RU" sz="2800"/>
              <a:t>х</a:t>
            </a:r>
            <a:r>
              <a:rPr lang="en-US" sz="2800">
                <a:cs typeface="Times New Roman" pitchFamily="18" charset="0"/>
              </a:rPr>
              <a:t>²</a:t>
            </a:r>
            <a:r>
              <a:rPr lang="ru-RU" sz="2800">
                <a:cs typeface="Times New Roman" pitchFamily="18" charset="0"/>
              </a:rPr>
              <a:t> - </a:t>
            </a:r>
            <a:r>
              <a:rPr lang="ru-RU" sz="2800" u="sng">
                <a:cs typeface="Times New Roman" pitchFamily="18" charset="0"/>
              </a:rPr>
              <a:t> </a:t>
            </a:r>
            <a:r>
              <a:rPr lang="ru-RU" sz="2800" u="sng"/>
              <a:t>х</a:t>
            </a:r>
            <a:r>
              <a:rPr lang="ru-RU" sz="2800" u="sng">
                <a:cs typeface="Times New Roman" pitchFamily="18" charset="0"/>
              </a:rPr>
              <a:t> - 7</a:t>
            </a:r>
            <a:r>
              <a:rPr lang="ru-RU" sz="2800" u="sng"/>
              <a:t> </a:t>
            </a:r>
            <a:r>
              <a:rPr lang="ru-RU" sz="2800"/>
              <a:t>= </a:t>
            </a:r>
            <a:r>
              <a:rPr lang="ru-RU" sz="2800">
                <a:cs typeface="Times New Roman" pitchFamily="18" charset="0"/>
              </a:rPr>
              <a:t> х +8;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               х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г) </a:t>
            </a:r>
            <a:r>
              <a:rPr lang="ru-RU" sz="2800" u="sng">
                <a:cs typeface="Times New Roman" pitchFamily="18" charset="0"/>
              </a:rPr>
              <a:t>2</a:t>
            </a:r>
            <a:r>
              <a:rPr lang="ru-RU" sz="2800" u="sng"/>
              <a:t>х - 4</a:t>
            </a:r>
            <a:r>
              <a:rPr lang="ru-RU" sz="2800"/>
              <a:t>= </a:t>
            </a:r>
            <a:r>
              <a:rPr lang="ru-RU" sz="2800" u="sng"/>
              <a:t> </a:t>
            </a:r>
            <a:r>
              <a:rPr lang="ru-RU" sz="2800" u="sng">
                <a:cs typeface="Times New Roman" pitchFamily="18" charset="0"/>
              </a:rPr>
              <a:t> 3__;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    </a:t>
            </a:r>
            <a:r>
              <a:rPr lang="ru-RU" sz="2800"/>
              <a:t>х</a:t>
            </a:r>
            <a:r>
              <a:rPr lang="en-US" sz="2800">
                <a:cs typeface="Times New Roman" pitchFamily="18" charset="0"/>
              </a:rPr>
              <a:t>²</a:t>
            </a:r>
            <a:r>
              <a:rPr lang="ru-RU" sz="2800">
                <a:cs typeface="Times New Roman" pitchFamily="18" charset="0"/>
              </a:rPr>
              <a:t> +1     х +1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д) </a:t>
            </a:r>
            <a:r>
              <a:rPr lang="ru-RU" sz="2800" u="sng">
                <a:cs typeface="Times New Roman" pitchFamily="18" charset="0"/>
              </a:rPr>
              <a:t>3</a:t>
            </a:r>
            <a:r>
              <a:rPr lang="ru-RU" sz="2800" u="sng"/>
              <a:t>х + 1</a:t>
            </a:r>
            <a:r>
              <a:rPr lang="ru-RU" sz="2800"/>
              <a:t>=  </a:t>
            </a:r>
            <a:r>
              <a:rPr lang="ru-RU" sz="2800">
                <a:cs typeface="Times New Roman" pitchFamily="18" charset="0"/>
              </a:rPr>
              <a:t> х 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      </a:t>
            </a:r>
            <a:r>
              <a:rPr lang="ru-RU" sz="2800"/>
              <a:t>х</a:t>
            </a:r>
            <a:r>
              <a:rPr lang="ru-RU" sz="2800">
                <a:cs typeface="Times New Roman" pitchFamily="18" charset="0"/>
              </a:rPr>
              <a:t> -1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80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cs typeface="Times New Roman" pitchFamily="18" charset="0"/>
              </a:rPr>
              <a:t>е)х-7 = √х+9                    </a:t>
            </a:r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>
            <a:off x="2555875" y="54451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395288" y="785813"/>
            <a:ext cx="9001125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4000">
                <a:latin typeface="Times New Roman" pitchFamily="18" charset="0"/>
                <a:cs typeface="Times New Roman" pitchFamily="18" charset="0"/>
              </a:rPr>
              <a:t>    Уравнение </a:t>
            </a:r>
            <a:r>
              <a:rPr lang="en-US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=0</a:t>
            </a:r>
            <a:r>
              <a:rPr lang="ru-RU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>
                <a:latin typeface="Times New Roman" pitchFamily="18" charset="0"/>
                <a:cs typeface="Times New Roman" pitchFamily="18" charset="0"/>
              </a:rPr>
              <a:t>называют </a:t>
            </a:r>
            <a:r>
              <a:rPr lang="ru-RU" sz="4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дробным рациональным</a:t>
            </a:r>
            <a:r>
              <a:rPr lang="ru-RU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уравнением</a:t>
            </a:r>
            <a:r>
              <a:rPr lang="ru-RU" sz="4000">
                <a:latin typeface="Times New Roman" pitchFamily="18" charset="0"/>
                <a:cs typeface="Times New Roman" pitchFamily="18" charset="0"/>
              </a:rPr>
              <a:t>, если </a:t>
            </a:r>
            <a:r>
              <a:rPr lang="ru-RU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выражение</a:t>
            </a:r>
            <a:r>
              <a:rPr lang="ru-RU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4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дробным</a:t>
            </a:r>
            <a:r>
              <a:rPr lang="ru-RU" sz="40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/>
            <a:r>
              <a:rPr lang="ru-RU" sz="4000">
                <a:latin typeface="Times New Roman" pitchFamily="18" charset="0"/>
                <a:cs typeface="Times New Roman" pitchFamily="18" charset="0"/>
              </a:rPr>
              <a:t>( т.е. содержит деление на выражение с переменными).</a:t>
            </a:r>
            <a:endParaRPr lang="ru-RU" sz="4000"/>
          </a:p>
          <a:p>
            <a:pPr eaLnBrk="0" hangingPunct="0"/>
            <a:r>
              <a:rPr lang="ru-RU" sz="4000">
                <a:latin typeface="Times New Roman" pitchFamily="18" charset="0"/>
                <a:cs typeface="Times New Roman" pitchFamily="18" charset="0"/>
              </a:rPr>
              <a:t>Пример: </a:t>
            </a:r>
            <a:endParaRPr lang="ru-RU" sz="400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4" name="Object 6"/>
          <p:cNvGraphicFramePr>
            <a:graphicFrameLocks noChangeAspect="1"/>
          </p:cNvGraphicFramePr>
          <p:nvPr/>
        </p:nvGraphicFramePr>
        <p:xfrm>
          <a:off x="3057525" y="4572000"/>
          <a:ext cx="424021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Формула" r:id="rId3" imgW="1167893" imgH="393529" progId="Equation.3">
                  <p:embed/>
                </p:oleObj>
              </mc:Choice>
              <mc:Fallback>
                <p:oleObj name="Формула" r:id="rId3" imgW="1167893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7525" y="4572000"/>
                        <a:ext cx="4240213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4"/>
          <p:cNvSpPr>
            <a:spLocks noChangeArrowheads="1"/>
          </p:cNvSpPr>
          <p:nvPr/>
        </p:nvSpPr>
        <p:spPr bwMode="auto">
          <a:xfrm>
            <a:off x="233363" y="1627188"/>
            <a:ext cx="88931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Найти допустимые значения дробей, входящих в уравнение.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Найти общий знаменатель дробей, входящих в уравнение.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Умножить обе части уравнения на общий знаменатель.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Решить получившееся уравнение.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Исключить корни, не входящие в допустимые значения дробей уравнения.</a:t>
            </a:r>
          </a:p>
        </p:txBody>
      </p:sp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900113" y="325438"/>
            <a:ext cx="75596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Алгоритм решения дробных рациональных уравнений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684213" y="0"/>
            <a:ext cx="1871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Решение.</a:t>
            </a:r>
          </a:p>
        </p:txBody>
      </p:sp>
      <p:graphicFrame>
        <p:nvGraphicFramePr>
          <p:cNvPr id="17411" name="Object 6"/>
          <p:cNvGraphicFramePr>
            <a:graphicFrameLocks noChangeAspect="1"/>
          </p:cNvGraphicFramePr>
          <p:nvPr/>
        </p:nvGraphicFramePr>
        <p:xfrm>
          <a:off x="2724150" y="214313"/>
          <a:ext cx="424021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Формула" r:id="rId3" imgW="1167893" imgH="393529" progId="Equation.3">
                  <p:embed/>
                </p:oleObj>
              </mc:Choice>
              <mc:Fallback>
                <p:oleObj name="Формула" r:id="rId3" imgW="1167893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214313"/>
                        <a:ext cx="4240213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1214438" y="2500313"/>
            <a:ext cx="6858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1714500" y="1903413"/>
          <a:ext cx="5802313" cy="309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Формула" r:id="rId5" imgW="1688367" imgH="901309" progId="Equation.3">
                  <p:embed/>
                </p:oleObj>
              </mc:Choice>
              <mc:Fallback>
                <p:oleObj name="Формула" r:id="rId5" imgW="1688367" imgH="90130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1903413"/>
                        <a:ext cx="5802313" cy="309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2714625" y="214313"/>
          <a:ext cx="424021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Формула" r:id="rId7" imgW="1167893" imgH="393529" progId="Equation.3">
                  <p:embed/>
                </p:oleObj>
              </mc:Choice>
              <mc:Fallback>
                <p:oleObj name="Формула" r:id="rId7" imgW="1167893" imgH="393529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25" y="214313"/>
                        <a:ext cx="4240213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http://im3-tub.yandex.net/i?id=10300178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63" y="0"/>
            <a:ext cx="1785937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1"/>
          <p:cNvSpPr>
            <a:spLocks noChangeArrowheads="1"/>
          </p:cNvSpPr>
          <p:nvPr/>
        </p:nvSpPr>
        <p:spPr bwMode="auto">
          <a:xfrm>
            <a:off x="395288" y="692150"/>
            <a:ext cx="8569325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 b="1">
                <a:cs typeface="Times New Roman" pitchFamily="18" charset="0"/>
              </a:rPr>
              <a:t>        </a:t>
            </a:r>
            <a:r>
              <a:rPr lang="ru-RU" sz="4000" b="1">
                <a:solidFill>
                  <a:srgbClr val="002060"/>
                </a:solidFill>
                <a:cs typeface="Times New Roman" pitchFamily="18" charset="0"/>
              </a:rPr>
              <a:t>Физкультминутка  </a:t>
            </a:r>
          </a:p>
          <a:p>
            <a:pPr eaLnBrk="0" hangingPunct="0"/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200">
                <a:solidFill>
                  <a:srgbClr val="29123A"/>
                </a:solidFill>
                <a:cs typeface="Times New Roman" pitchFamily="18" charset="0"/>
              </a:rPr>
              <a:t>1) 5х = 7 имеет единственный корень. </a:t>
            </a:r>
            <a:br>
              <a:rPr lang="ru-RU" sz="3200">
                <a:solidFill>
                  <a:srgbClr val="29123A"/>
                </a:solidFill>
                <a:cs typeface="Times New Roman" pitchFamily="18" charset="0"/>
              </a:rPr>
            </a:br>
            <a:r>
              <a:rPr lang="ru-RU" sz="3200">
                <a:solidFill>
                  <a:srgbClr val="29123A"/>
                </a:solidFill>
                <a:cs typeface="Times New Roman" pitchFamily="18" charset="0"/>
              </a:rPr>
              <a:t>2) 0х = 0 не имеет корней. </a:t>
            </a:r>
            <a:br>
              <a:rPr lang="ru-RU" sz="3200">
                <a:solidFill>
                  <a:srgbClr val="29123A"/>
                </a:solidFill>
                <a:cs typeface="Times New Roman" pitchFamily="18" charset="0"/>
              </a:rPr>
            </a:br>
            <a:r>
              <a:rPr lang="ru-RU" sz="3200">
                <a:solidFill>
                  <a:srgbClr val="29123A"/>
                </a:solidFill>
                <a:cs typeface="Times New Roman" pitchFamily="18" charset="0"/>
              </a:rPr>
              <a:t>3) Если Д &gt; 0, то квадратное уравнение имеет два корня. </a:t>
            </a:r>
            <a:br>
              <a:rPr lang="ru-RU" sz="3200">
                <a:solidFill>
                  <a:srgbClr val="29123A"/>
                </a:solidFill>
                <a:cs typeface="Times New Roman" pitchFamily="18" charset="0"/>
              </a:rPr>
            </a:br>
            <a:r>
              <a:rPr lang="ru-RU" sz="3200">
                <a:solidFill>
                  <a:srgbClr val="29123A"/>
                </a:solidFill>
                <a:cs typeface="Times New Roman" pitchFamily="18" charset="0"/>
              </a:rPr>
              <a:t>4) Если Д &lt; 0, то квадратное уравнение имеет один корень. </a:t>
            </a:r>
            <a:br>
              <a:rPr lang="ru-RU" sz="3200">
                <a:solidFill>
                  <a:srgbClr val="29123A"/>
                </a:solidFill>
                <a:cs typeface="Times New Roman" pitchFamily="18" charset="0"/>
              </a:rPr>
            </a:br>
            <a:r>
              <a:rPr lang="ru-RU" sz="3200">
                <a:solidFill>
                  <a:srgbClr val="29123A"/>
                </a:solidFill>
                <a:cs typeface="Times New Roman" pitchFamily="18" charset="0"/>
              </a:rPr>
              <a:t>5) Количество корней не больше степени уравнения.</a:t>
            </a:r>
            <a:endParaRPr lang="ru-RU" sz="3200">
              <a:solidFill>
                <a:srgbClr val="29123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990</TotalTime>
  <Words>258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МОУ СОШ №127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</dc:title>
  <dc:creator>Светлана Коблова</dc:creator>
  <cp:lastModifiedBy>User</cp:lastModifiedBy>
  <cp:revision>100</cp:revision>
  <cp:lastPrinted>1601-01-01T00:00:00Z</cp:lastPrinted>
  <dcterms:created xsi:type="dcterms:W3CDTF">2005-11-21T11:41:27Z</dcterms:created>
  <dcterms:modified xsi:type="dcterms:W3CDTF">2016-11-25T07:55:01Z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1049</vt:i4>
  </property>
</Properties>
</file>